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4/15/2014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4/15/2014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4/15/2014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4/15/2014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4/15/2014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4/15/2014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Prior Learning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College-Level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1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College-Level Learning?                     </a:t>
            </a:r>
            <a:r>
              <a:rPr lang="en-US" sz="2000" dirty="0" smtClean="0"/>
              <a:t>Part 1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College-level learning means that, in a particular field, you can </a:t>
            </a:r>
            <a:r>
              <a:rPr lang="en-US" i="1" dirty="0" smtClean="0"/>
              <a:t>manipulate</a:t>
            </a:r>
            <a:r>
              <a:rPr lang="en-US" dirty="0" smtClean="0"/>
              <a:t> your knowledge in some way.  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example, you can:</a:t>
            </a:r>
          </a:p>
          <a:p>
            <a:r>
              <a:rPr lang="en-US" dirty="0" smtClean="0"/>
              <a:t>Think critically about concepts</a:t>
            </a:r>
          </a:p>
          <a:p>
            <a:r>
              <a:rPr lang="en-US" dirty="0" smtClean="0"/>
              <a:t>Apply concepts to multiple scenarios</a:t>
            </a:r>
          </a:p>
          <a:p>
            <a:r>
              <a:rPr lang="en-US" dirty="0" smtClean="0"/>
              <a:t>Analyze information</a:t>
            </a:r>
          </a:p>
          <a:p>
            <a:r>
              <a:rPr lang="en-US" dirty="0" smtClean="0"/>
              <a:t>Evaluate information</a:t>
            </a:r>
          </a:p>
          <a:p>
            <a:r>
              <a:rPr lang="en-US" dirty="0" smtClean="0"/>
              <a:t>Synthesize information – put multiple pieces of information together and understand how your viewpoint compares with others’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2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dirty="0" smtClean="0"/>
              <a:t>Part 2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According to Urban Whitaker, in </a:t>
            </a:r>
            <a:r>
              <a:rPr lang="en-US" i="1" dirty="0" smtClean="0"/>
              <a:t>Assessing Learning: Standards, Principles, and Procedures</a:t>
            </a:r>
            <a:r>
              <a:rPr lang="en-US" dirty="0" smtClean="0"/>
              <a:t>, learning that receives college credit should be: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“learning </a:t>
            </a:r>
            <a:r>
              <a:rPr lang="en-US" dirty="0"/>
              <a:t>that has a balance, appropriate to the subject, between theory and practical application</a:t>
            </a:r>
            <a:r>
              <a:rPr lang="en-US" dirty="0" smtClean="0"/>
              <a:t>.”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94" y="4038600"/>
            <a:ext cx="3496599" cy="231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83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dirty="0" smtClean="0"/>
              <a:t>Part 3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College-level learning is NOT necessarily confined to subjects taught in college courses.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professional dancer and choreographer might have college-level learning in Choreographing for Children, which is not a usual course in a dance curriculum.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volunteer in a community non-profit organization may have college-level learning in volunteer coordination, which is not a usual course in a college curriculum. </a:t>
            </a:r>
          </a:p>
          <a:p>
            <a:endParaRPr lang="en-US" dirty="0"/>
          </a:p>
          <a:p>
            <a:r>
              <a:rPr lang="en-US" dirty="0" smtClean="0"/>
              <a:t>College-level learning may result from many different types of personal, work, or training experiences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41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000" dirty="0" smtClean="0"/>
              <a:t>Part 4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If your prior learning does happen to be in an academic field, you do </a:t>
            </a:r>
            <a:r>
              <a:rPr lang="en-US" i="1" u="sng" dirty="0" smtClean="0"/>
              <a:t>not</a:t>
            </a:r>
            <a:r>
              <a:rPr lang="en-US" dirty="0" smtClean="0"/>
              <a:t> have to match the syllabus of a college course exactly.</a:t>
            </a:r>
          </a:p>
          <a:p>
            <a:endParaRPr lang="en-US" dirty="0"/>
          </a:p>
          <a:p>
            <a:r>
              <a:rPr lang="en-US" dirty="0" smtClean="0"/>
              <a:t>You </a:t>
            </a:r>
            <a:r>
              <a:rPr lang="en-US" i="1" u="sng" dirty="0" smtClean="0"/>
              <a:t>do</a:t>
            </a:r>
            <a:r>
              <a:rPr lang="en-US" dirty="0" smtClean="0"/>
              <a:t> have to show awareness of current knowledge in that field.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07572"/>
            <a:ext cx="3352800" cy="367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34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College-Level Learning &amp; Bloom’s Taxonomy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Benjamin Bloom identified different categories of thinking skills, which you’ll see on the next slide. </a:t>
            </a:r>
            <a:r>
              <a:rPr lang="en-US" dirty="0"/>
              <a:t> </a:t>
            </a:r>
            <a:r>
              <a:rPr lang="en-US" dirty="0" smtClean="0"/>
              <a:t>These thinking skills relate to college-level learning.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Lower-level </a:t>
            </a:r>
            <a:r>
              <a:rPr lang="en-US" dirty="0"/>
              <a:t>or Freshman-Sophomore level learning:</a:t>
            </a:r>
          </a:p>
          <a:p>
            <a:r>
              <a:rPr lang="en-US" dirty="0"/>
              <a:t>Understanding</a:t>
            </a:r>
          </a:p>
          <a:p>
            <a:r>
              <a:rPr lang="en-US" dirty="0"/>
              <a:t>Applying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Upper-level or Junior-Senior level learning:</a:t>
            </a:r>
          </a:p>
          <a:p>
            <a:r>
              <a:rPr lang="en-US" dirty="0"/>
              <a:t>Analyzing</a:t>
            </a:r>
          </a:p>
          <a:p>
            <a:r>
              <a:rPr lang="en-US" dirty="0"/>
              <a:t>Evaluating</a:t>
            </a:r>
          </a:p>
          <a:p>
            <a:r>
              <a:rPr lang="en-US" dirty="0"/>
              <a:t>Creating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2362200" cy="165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52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Bloom’s Revised Taxonomy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4" y="1219200"/>
            <a:ext cx="771922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2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your Learning: Is it college level?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you compare and critique different approaches?</a:t>
            </a:r>
          </a:p>
          <a:p>
            <a:r>
              <a:rPr lang="en-US" dirty="0" smtClean="0"/>
              <a:t>Do you understand the subject in some depth?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Can you generalize from your experience to develop an insight? </a:t>
            </a:r>
          </a:p>
          <a:p>
            <a:r>
              <a:rPr lang="en-US" dirty="0" smtClean="0"/>
              <a:t>Can you apply general concepts to various situations?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271205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733782" cy="204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720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</TotalTime>
  <Words>207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Prior Learning Assessment</vt:lpstr>
      <vt:lpstr>What is College-Level Learning?                     Part 1</vt:lpstr>
      <vt:lpstr>Part 2</vt:lpstr>
      <vt:lpstr>Part 3</vt:lpstr>
      <vt:lpstr>Part 4</vt:lpstr>
      <vt:lpstr>College-Level Learning &amp; Bloom’s Taxonomy</vt:lpstr>
      <vt:lpstr> Bloom’s Revised Taxonomy </vt:lpstr>
      <vt:lpstr>Consider your Learning: Is it college level?</vt:lpstr>
    </vt:vector>
  </TitlesOfParts>
  <Company>SUNY Empire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 Learning Assessment</dc:title>
  <dc:creator>soaks</dc:creator>
  <cp:lastModifiedBy>Susan Oaks</cp:lastModifiedBy>
  <cp:revision>12</cp:revision>
  <dcterms:created xsi:type="dcterms:W3CDTF">2012-08-21T17:39:09Z</dcterms:created>
  <dcterms:modified xsi:type="dcterms:W3CDTF">2014-04-15T16:07:08Z</dcterms:modified>
</cp:coreProperties>
</file>